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5"/>
  </p:notesMasterIdLst>
  <p:handoutMasterIdLst>
    <p:handoutMasterId r:id="rId16"/>
  </p:handoutMasterIdLst>
  <p:sldIdLst>
    <p:sldId id="257" r:id="rId5"/>
    <p:sldId id="258" r:id="rId6"/>
    <p:sldId id="259" r:id="rId7"/>
    <p:sldId id="260" r:id="rId8"/>
    <p:sldId id="261" r:id="rId9"/>
    <p:sldId id="262" r:id="rId10"/>
    <p:sldId id="266" r:id="rId11"/>
    <p:sldId id="267" r:id="rId12"/>
    <p:sldId id="268" r:id="rId13"/>
    <p:sldId id="264" r:id="rId14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dison Andres Montes" initials="EAM" lastIdx="1" clrIdx="0">
    <p:extLst>
      <p:ext uri="{19B8F6BF-5375-455C-9EA6-DF929625EA0E}">
        <p15:presenceInfo xmlns:p15="http://schemas.microsoft.com/office/powerpoint/2012/main" userId="80038799b146d1c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704" autoAdjust="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0" d="100"/>
          <a:sy n="90" d="100"/>
        </p:scale>
        <p:origin x="377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E6E99CA-5AF0-4EAE-9333-DC7490179AF9}" type="datetime1">
              <a:rPr lang="es-ES" smtClean="0"/>
              <a:t>10/12/2020</a:t>
            </a:fld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E286890-466E-41CD-A28A-B1EBDF22CA33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862942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5AE797-68FC-4E0B-8897-E13C56D832BB}" type="datetime1">
              <a:rPr lang="es-ES" smtClean="0"/>
              <a:pPr/>
              <a:t>10/12/2020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Editar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27CD11A-EED3-40CE-98A3-28FEE84867B3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9576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927CD11A-EED3-40CE-98A3-28FEE84867B3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911602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927CD11A-EED3-40CE-98A3-28FEE84867B3}" type="slidenum">
              <a:rPr lang="es-ES" noProof="0" smtClean="0"/>
              <a:t>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558647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927CD11A-EED3-40CE-98A3-28FEE84867B3}" type="slidenum">
              <a:rPr lang="es-ES" noProof="0" smtClean="0"/>
              <a:t>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70139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927CD11A-EED3-40CE-98A3-28FEE84867B3}" type="slidenum">
              <a:rPr lang="es-ES" noProof="0" smtClean="0"/>
              <a:t>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837295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927CD11A-EED3-40CE-98A3-28FEE84867B3}" type="slidenum">
              <a:rPr lang="es-ES" noProof="0" smtClean="0"/>
              <a:t>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616919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927CD11A-EED3-40CE-98A3-28FEE84867B3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015620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927CD11A-EED3-40CE-98A3-28FEE84867B3}" type="slidenum">
              <a:rPr lang="es-ES" noProof="0" smtClean="0"/>
              <a:t>8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508223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927CD11A-EED3-40CE-98A3-28FEE84867B3}" type="slidenum">
              <a:rPr lang="es-ES" noProof="0" smtClean="0"/>
              <a:t>9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99127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 rtlCol="0" anchor="b"/>
          <a:lstStyle>
            <a:lvl1pPr algn="ctr">
              <a:lnSpc>
                <a:spcPts val="5400"/>
              </a:lnSpc>
              <a:defRPr sz="6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  <a:endParaRPr lang="es-ES" noProof="0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8AFD84-B903-49B0-98A9-81DB60269280}" type="datetime1">
              <a:rPr lang="es-ES" noProof="0" smtClean="0"/>
              <a:t>10/12/2020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B29C50-D6F1-4DB6-9B68-F4CD3996E9C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819406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7D061F-E234-4DB1-AE07-E49EA5A9EF02}" type="datetime1">
              <a:rPr lang="es-ES" noProof="0" smtClean="0"/>
              <a:t>10/12/2020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B29C50-D6F1-4DB6-9B68-F4CD3996E9C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79542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691661"/>
            <a:ext cx="2628900" cy="4909039"/>
          </a:xfrm>
        </p:spPr>
        <p:txBody>
          <a:bodyPr vert="eaVert" rtlCol="0"/>
          <a:lstStyle/>
          <a:p>
            <a:pPr rtl="0"/>
            <a:r>
              <a:rPr lang="es-ES"/>
              <a:t>Haga clic para modificar el estilo de título del patrón</a:t>
            </a:r>
            <a:endParaRPr lang="es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691661"/>
            <a:ext cx="7734300" cy="4909039"/>
          </a:xfrm>
        </p:spPr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43B41F-6FA6-44DE-9ABD-F99CB1E521DF}" type="datetime1">
              <a:rPr lang="es-ES" smtClean="0"/>
              <a:t>10/12/2020</a:t>
            </a:fld>
            <a:endParaRPr lang="en-U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" dirty="0"/>
              <a:t>Agregar un pie de página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B29C50-D6F1-4DB6-9B68-F4CD3996E9C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9250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 rtl="0">
              <a:defRPr/>
            </a:lvl1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2E94A91-1BE1-4B56-AD4B-75237DB3756A}" type="datetime1">
              <a:rPr lang="es-ES" noProof="0" smtClean="0"/>
              <a:t>10/12/2020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B29C50-D6F1-4DB6-9B68-F4CD3996E9C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361943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709738"/>
            <a:ext cx="10515600" cy="2862262"/>
          </a:xfrm>
        </p:spPr>
        <p:txBody>
          <a:bodyPr rtlCol="0" anchor="b"/>
          <a:lstStyle>
            <a:lvl1pPr>
              <a:lnSpc>
                <a:spcPct val="100000"/>
              </a:lnSpc>
              <a:defRPr sz="60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10515600" cy="1500187"/>
          </a:xfrm>
        </p:spPr>
        <p:txBody>
          <a:bodyPr rtlCol="0"/>
          <a:lstStyle>
            <a:lvl1pPr marL="0" indent="0" rtl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CB5F96-9BFA-4D5E-855F-AA3C075615D3}" type="datetime1">
              <a:rPr lang="es-ES" noProof="0" smtClean="0"/>
              <a:t>10/12/2020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B29C50-D6F1-4DB6-9B68-F4CD3996E9C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31272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4892040" cy="4351338"/>
          </a:xfrm>
        </p:spPr>
        <p:txBody>
          <a:bodyPr vert="horz" lIns="91440" tIns="45720" rIns="91440" bIns="45720" rtlCol="0">
            <a:normAutofit/>
          </a:bodyPr>
          <a:lstStyle>
            <a:lvl1pPr rtl="0">
              <a:defRPr lang="en-US" baseline="0" noProof="0" dirty="0" smtClean="0">
                <a:solidFill>
                  <a:schemeClr val="bg1"/>
                </a:solidFill>
              </a:defRPr>
            </a:lvl1pPr>
            <a:lvl2pPr>
              <a:defRPr lang="en-US" baseline="0" noProof="0" dirty="0" smtClean="0">
                <a:solidFill>
                  <a:schemeClr val="bg1"/>
                </a:solidFill>
              </a:defRPr>
            </a:lvl2pPr>
            <a:lvl3pPr>
              <a:defRPr lang="en-US" baseline="0" noProof="0" dirty="0" smtClean="0">
                <a:solidFill>
                  <a:schemeClr val="bg1"/>
                </a:solidFill>
              </a:defRPr>
            </a:lvl3pPr>
            <a:lvl4pPr>
              <a:defRPr lang="en-US" baseline="0" noProof="0" dirty="0" smtClean="0">
                <a:solidFill>
                  <a:schemeClr val="bg1"/>
                </a:solidFill>
              </a:defRPr>
            </a:lvl4pPr>
            <a:lvl5pPr>
              <a:defRPr lang="en-US" baseline="0" noProof="0" dirty="0" smtClean="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5650524" y="1825625"/>
            <a:ext cx="4892040" cy="4351338"/>
          </a:xfrm>
        </p:spPr>
        <p:txBody>
          <a:bodyPr vert="horz" lIns="91440" tIns="45720" rIns="91440" bIns="45720" rtlCol="0">
            <a:normAutofit/>
          </a:bodyPr>
          <a:lstStyle>
            <a:lvl1pPr rtl="0"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noProof="0" dirty="0" smtClean="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5" name="Marcador de posición de texto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FF5094-F5A5-43F5-B14D-98F60E772B8D}" type="datetime1">
              <a:rPr lang="es-ES" smtClean="0"/>
              <a:t>10/12/2020</a:t>
            </a:fld>
            <a:endParaRPr lang="es-E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dirty="0"/>
              <a:t>Agregar un pie de página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B29C50-D6F1-4DB6-9B68-F4CD3996E9CF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83930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639150"/>
            <a:ext cx="10094976" cy="1152144"/>
          </a:xfrm>
        </p:spPr>
        <p:txBody>
          <a:bodyPr rtlCol="0"/>
          <a:lstStyle/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457200" y="1828800"/>
            <a:ext cx="4892040" cy="641350"/>
          </a:xfrm>
        </p:spPr>
        <p:txBody>
          <a:bodyPr rtlCol="0" anchor="b"/>
          <a:lstStyle>
            <a:lvl1pPr marL="0" indent="0" rtl="0">
              <a:lnSpc>
                <a:spcPct val="8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498723"/>
            <a:ext cx="4892040" cy="3101977"/>
          </a:xfrm>
        </p:spPr>
        <p:txBody>
          <a:bodyPr vert="horz" lIns="91440" tIns="45720" rIns="91440" bIns="45720" rtlCol="0">
            <a:normAutofit/>
          </a:bodyPr>
          <a:lstStyle>
            <a:lvl1pPr rtl="0"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noProof="0" dirty="0" smtClean="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5656753" y="1828800"/>
            <a:ext cx="4892040" cy="641350"/>
          </a:xfrm>
        </p:spPr>
        <p:txBody>
          <a:bodyPr rtlCol="0" anchor="b"/>
          <a:lstStyle>
            <a:lvl1pPr marL="0" indent="0" rtl="0">
              <a:lnSpc>
                <a:spcPct val="8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5656753" y="2498723"/>
            <a:ext cx="4892040" cy="3101977"/>
          </a:xfrm>
        </p:spPr>
        <p:txBody>
          <a:bodyPr vert="horz" lIns="91440" tIns="45720" rIns="91440" bIns="45720" rtlCol="0">
            <a:normAutofit/>
          </a:bodyPr>
          <a:lstStyle>
            <a:lvl1pPr rtl="0"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noProof="0" dirty="0" smtClean="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5336F1-A7C2-4B92-BD06-E257E1387AC4}" type="datetime1">
              <a:rPr lang="es-ES" smtClean="0"/>
              <a:t>10/12/2020</a:t>
            </a:fld>
            <a:endParaRPr lang="es-ES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dirty="0"/>
              <a:t>Agregar un pie de página</a:t>
            </a: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B29C50-D6F1-4DB6-9B68-F4CD3996E9CF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05661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9F92CE-00EC-4C26-A28A-966E7A4C8549}" type="datetime1">
              <a:rPr lang="es-ES" noProof="0" smtClean="0"/>
              <a:t>10/12/2020</a:t>
            </a:fld>
            <a:endParaRPr lang="es-ES" noProof="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B29C50-D6F1-4DB6-9B68-F4CD3996E9C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63858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4055980-F522-4CB9-93D5-C51E09FF923C}" type="datetime1">
              <a:rPr lang="es-ES" noProof="0" smtClean="0"/>
              <a:t>10/12/2020</a:t>
            </a:fld>
            <a:endParaRPr lang="es-ES" noProof="0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B29C50-D6F1-4DB6-9B68-F4CD3996E9C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27605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609599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800600" y="987425"/>
            <a:ext cx="5753100" cy="4613275"/>
          </a:xfrm>
        </p:spPr>
        <p:txBody>
          <a:bodyPr vert="horz" lIns="91440" tIns="45720" rIns="91440" bIns="45720" rtlCol="0">
            <a:normAutofit/>
          </a:bodyPr>
          <a:lstStyle>
            <a:lvl1pPr rtl="0"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noProof="0" dirty="0" smtClean="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457200" y="2254249"/>
            <a:ext cx="3932237" cy="3759200"/>
          </a:xfrm>
        </p:spPr>
        <p:txBody>
          <a:bodyPr rtlCol="0"/>
          <a:lstStyle>
            <a:lvl1pPr marL="0" indent="0" rtl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671012-1391-4AE2-B848-A32751A41BAD}" type="datetime1">
              <a:rPr lang="es-ES" smtClean="0"/>
              <a:t>10/12/2020</a:t>
            </a:fld>
            <a:endParaRPr lang="es-E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dirty="0"/>
              <a:t>Agregar un pie de página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B29C50-D6F1-4DB6-9B68-F4CD3996E9CF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87721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609599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imagen 2" descr="Marcador de posición vacío para agregar una imagen. Haga clic en el marcador de posición y seleccione la imagen que desee agregar"/>
          <p:cNvSpPr>
            <a:spLocks noGrp="1"/>
          </p:cNvSpPr>
          <p:nvPr>
            <p:ph type="pic" idx="1"/>
          </p:nvPr>
        </p:nvSpPr>
        <p:spPr>
          <a:xfrm>
            <a:off x="4800600" y="987425"/>
            <a:ext cx="5753100" cy="461327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457200" y="2254249"/>
            <a:ext cx="3932237" cy="3759200"/>
          </a:xfrm>
        </p:spPr>
        <p:txBody>
          <a:bodyPr rtlCol="0"/>
          <a:lstStyle>
            <a:lvl1pPr marL="0" indent="0" rtl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2137D0-A4CB-43EB-A6DC-2D74F2820FCE}" type="datetime1">
              <a:rPr lang="es-ES" noProof="0" smtClean="0"/>
              <a:t>10/12/2020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B29C50-D6F1-4DB6-9B68-F4CD3996E9C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69576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inv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457200" y="639793"/>
            <a:ext cx="10096500" cy="11509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0096500" cy="3778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/>
              <a:t>Editar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2E35DC43-C061-4ACF-BBED-009E157628ED}" type="datetime1">
              <a:rPr lang="es-ES" noProof="0" smtClean="0"/>
              <a:t>10/12/2020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E5B29C50-D6F1-4DB6-9B68-F4CD3996E9CF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65648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ts val="4000"/>
        </a:lnSpc>
        <a:spcBef>
          <a:spcPct val="0"/>
        </a:spcBef>
        <a:buNone/>
        <a:defRPr sz="4000" b="1" kern="1200" cap="none" spc="0">
          <a:ln w="12700" cmpd="sng">
            <a:noFill/>
            <a:prstDash val="solid"/>
          </a:ln>
          <a:solidFill>
            <a:schemeClr val="accent4">
              <a:lumMod val="50000"/>
            </a:schemeClr>
          </a:solidFill>
          <a:effectLst>
            <a:outerShdw blurRad="38100" dist="38100" dir="2700000" algn="tl">
              <a:srgbClr val="000000">
                <a:alpha val="43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pos="288" userDrawn="1">
          <p15:clr>
            <a:srgbClr val="F26B43"/>
          </p15:clr>
        </p15:guide>
        <p15:guide id="3" pos="6648" userDrawn="1">
          <p15:clr>
            <a:srgbClr val="F26B43"/>
          </p15:clr>
        </p15:guide>
        <p15:guide id="4" orient="horz" pos="3528" userDrawn="1">
          <p15:clr>
            <a:srgbClr val="F26B43"/>
          </p15:clr>
        </p15:guide>
        <p15:guide id="5" orient="horz" pos="11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30018" y="1856408"/>
            <a:ext cx="9144000" cy="2387600"/>
          </a:xfrm>
        </p:spPr>
        <p:txBody>
          <a:bodyPr rtlCol="0"/>
          <a:lstStyle/>
          <a:p>
            <a:pPr rtl="0"/>
            <a:r>
              <a:rPr lang="es-ES" dirty="0"/>
              <a:t>ANALISIS RECONOCIMIENTO DE PLACAS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481392" y="5001592"/>
            <a:ext cx="3366052" cy="1321904"/>
          </a:xfrm>
        </p:spPr>
        <p:txBody>
          <a:bodyPr rtlCol="0"/>
          <a:lstStyle/>
          <a:p>
            <a:pPr rtl="0"/>
            <a:r>
              <a:rPr lang="es-ES" dirty="0"/>
              <a:t>Alejandro </a:t>
            </a:r>
            <a:r>
              <a:rPr lang="es-ES" dirty="0" err="1"/>
              <a:t>Rios</a:t>
            </a:r>
            <a:r>
              <a:rPr lang="es-ES" dirty="0"/>
              <a:t> </a:t>
            </a:r>
            <a:r>
              <a:rPr lang="es-ES" dirty="0" err="1"/>
              <a:t>Gonzalez</a:t>
            </a:r>
            <a:endParaRPr lang="es-ES" dirty="0"/>
          </a:p>
          <a:p>
            <a:pPr rtl="0"/>
            <a:r>
              <a:rPr lang="es-ES" dirty="0"/>
              <a:t>Edisson Andres Montes</a:t>
            </a:r>
          </a:p>
        </p:txBody>
      </p:sp>
    </p:spTree>
    <p:extLst>
      <p:ext uri="{BB962C8B-B14F-4D97-AF65-F5344CB8AC3E}">
        <p14:creationId xmlns:p14="http://schemas.microsoft.com/office/powerpoint/2010/main" val="19908815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2">
            <a:extLst>
              <a:ext uri="{FF2B5EF4-FFF2-40B4-BE49-F238E27FC236}">
                <a16:creationId xmlns:a16="http://schemas.microsoft.com/office/drawing/2014/main" id="{F0776159-1577-4341-992C-8FDA5AAFC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436" y="544283"/>
            <a:ext cx="4169680" cy="1150907"/>
          </a:xfrm>
        </p:spPr>
        <p:txBody>
          <a:bodyPr rtlCol="0">
            <a:normAutofit/>
          </a:bodyPr>
          <a:lstStyle/>
          <a:p>
            <a:pPr rtl="0"/>
            <a:r>
              <a:rPr lang="es-ES" sz="5400" dirty="0"/>
              <a:t>RESULTADOS</a:t>
            </a:r>
            <a:endParaRPr lang="es-ES" sz="4400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00489D0D-D4D6-4E8E-91C4-5BBF01B0AB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021" r="21288" b="25502"/>
          <a:stretch/>
        </p:blipFill>
        <p:spPr>
          <a:xfrm>
            <a:off x="1179445" y="2049685"/>
            <a:ext cx="4916555" cy="38574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6BD96C87-1CFC-4892-9EA3-CCA6A586FC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031" r="14966" b="88570"/>
          <a:stretch/>
        </p:blipFill>
        <p:spPr>
          <a:xfrm>
            <a:off x="7726018" y="3876942"/>
            <a:ext cx="3419061" cy="17124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F64E7621-E06F-4D03-B556-B3E9070E5D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165" t="65563" r="35491" b="27477"/>
          <a:stretch/>
        </p:blipFill>
        <p:spPr>
          <a:xfrm>
            <a:off x="7341702" y="1695190"/>
            <a:ext cx="3511827" cy="12858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4500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sz="5400" dirty="0"/>
              <a:t>LIBRERÍAS</a:t>
            </a:r>
            <a:endParaRPr lang="es-ES" sz="4400" dirty="0"/>
          </a:p>
        </p:txBody>
      </p:sp>
      <p:sp>
        <p:nvSpPr>
          <p:cNvPr id="14" name="Marcador de contenido 13"/>
          <p:cNvSpPr>
            <a:spLocks noGrp="1"/>
          </p:cNvSpPr>
          <p:nvPr>
            <p:ph idx="1"/>
          </p:nvPr>
        </p:nvSpPr>
        <p:spPr>
          <a:xfrm>
            <a:off x="457200" y="1825625"/>
            <a:ext cx="8951843" cy="1474166"/>
          </a:xfrm>
        </p:spPr>
        <p:txBody>
          <a:bodyPr rtlCol="0"/>
          <a:lstStyle/>
          <a:p>
            <a:pPr rtl="0"/>
            <a:r>
              <a:rPr lang="es-ES" dirty="0" err="1"/>
              <a:t>OpenCV</a:t>
            </a:r>
            <a:endParaRPr lang="es-ES" dirty="0"/>
          </a:p>
          <a:p>
            <a:pPr rtl="0"/>
            <a:r>
              <a:rPr lang="es-ES" dirty="0"/>
              <a:t>Pytesseract</a:t>
            </a:r>
          </a:p>
          <a:p>
            <a:pPr rtl="0"/>
            <a:r>
              <a:rPr lang="es-ES" dirty="0"/>
              <a:t>Tesseract.exe (Para </a:t>
            </a:r>
            <a:r>
              <a:rPr lang="es-ES" dirty="0" err="1"/>
              <a:t>ejucucion</a:t>
            </a:r>
            <a:r>
              <a:rPr lang="es-ES" dirty="0"/>
              <a:t> de pytesseract)</a:t>
            </a:r>
          </a:p>
        </p:txBody>
      </p:sp>
      <p:pic>
        <p:nvPicPr>
          <p:cNvPr id="1026" name="Picture 2" descr="OpenCV - Wikipedia, la enciclopedia libre">
            <a:extLst>
              <a:ext uri="{FF2B5EF4-FFF2-40B4-BE49-F238E27FC236}">
                <a16:creationId xmlns:a16="http://schemas.microsoft.com/office/drawing/2014/main" id="{1C25EF30-7EF4-49F4-93D3-5F08D35FF7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7227" y="982692"/>
            <a:ext cx="1924050" cy="23717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xtrayendo Datos de Imagenes con Pytesseract!!!! — Steemit">
            <a:extLst>
              <a:ext uri="{FF2B5EF4-FFF2-40B4-BE49-F238E27FC236}">
                <a16:creationId xmlns:a16="http://schemas.microsoft.com/office/drawing/2014/main" id="{2926438F-7A70-4582-9E16-DF3D18B4BB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9277" y="4131406"/>
            <a:ext cx="2647950" cy="17240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685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2">
            <a:extLst>
              <a:ext uri="{FF2B5EF4-FFF2-40B4-BE49-F238E27FC236}">
                <a16:creationId xmlns:a16="http://schemas.microsoft.com/office/drawing/2014/main" id="{BBF6461E-4DD3-43CF-90E5-7BF95E2DC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793"/>
            <a:ext cx="10096500" cy="1150907"/>
          </a:xfrm>
        </p:spPr>
        <p:txBody>
          <a:bodyPr rtlCol="0">
            <a:normAutofit/>
          </a:bodyPr>
          <a:lstStyle/>
          <a:p>
            <a:pPr rtl="0"/>
            <a:r>
              <a:rPr lang="es-ES" sz="5400" dirty="0"/>
              <a:t>INSTALACION DE LIBRERÍAS</a:t>
            </a:r>
            <a:endParaRPr lang="es-ES" sz="440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38BDAF23-A3FC-479B-97DE-C78B09D283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326" t="12083" r="5977" b="63067"/>
          <a:stretch/>
        </p:blipFill>
        <p:spPr>
          <a:xfrm>
            <a:off x="77107" y="3791876"/>
            <a:ext cx="7254216" cy="13940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EA86214F-E788-430F-8F87-BE8058BD54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269" t="12243" r="6079" b="64136"/>
          <a:stretch/>
        </p:blipFill>
        <p:spPr>
          <a:xfrm>
            <a:off x="77107" y="1860378"/>
            <a:ext cx="8048173" cy="14989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B0C89FB9-EF3A-4D49-9633-F00B34583C9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896" t="22616" r="15926" b="27884"/>
          <a:stretch/>
        </p:blipFill>
        <p:spPr>
          <a:xfrm>
            <a:off x="8125280" y="3685758"/>
            <a:ext cx="3609520" cy="27630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54372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ítulo 12">
            <a:extLst>
              <a:ext uri="{FF2B5EF4-FFF2-40B4-BE49-F238E27FC236}">
                <a16:creationId xmlns:a16="http://schemas.microsoft.com/office/drawing/2014/main" id="{3C76A0A5-35E4-4A9E-9DD4-E68564234ED0}"/>
              </a:ext>
            </a:extLst>
          </p:cNvPr>
          <p:cNvSpPr txBox="1">
            <a:spLocks/>
          </p:cNvSpPr>
          <p:nvPr/>
        </p:nvSpPr>
        <p:spPr>
          <a:xfrm>
            <a:off x="143781" y="3458105"/>
            <a:ext cx="5573939" cy="27326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 cap="none" spc="0">
                <a:ln w="12700" cmpd="sng">
                  <a:noFill/>
                  <a:prstDash val="solid"/>
                </a:ln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s-ES" sz="2200" dirty="0"/>
              <a:t>Carga la imagen</a:t>
            </a: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s-ES" sz="2200" dirty="0"/>
              <a:t>Transforma a escala de grises</a:t>
            </a: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s-ES" sz="2200" dirty="0"/>
              <a:t>Elimina el ruido de la imagen</a:t>
            </a: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s-ES" sz="2200" dirty="0"/>
              <a:t>Detecta bordes con la inversión de colores </a:t>
            </a: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s-ES" sz="2200" dirty="0"/>
              <a:t>Guarda los contornos encontrados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A40DC9C1-1941-49D9-BA62-BCE9034B86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536" t="24484" r="18426" b="14270"/>
          <a:stretch/>
        </p:blipFill>
        <p:spPr>
          <a:xfrm>
            <a:off x="5707968" y="1069381"/>
            <a:ext cx="6052457" cy="5021944"/>
          </a:xfrm>
          <a:prstGeom prst="rect">
            <a:avLst/>
          </a:prstGeom>
        </p:spPr>
      </p:pic>
      <p:sp>
        <p:nvSpPr>
          <p:cNvPr id="13" name="Título 12">
            <a:extLst>
              <a:ext uri="{FF2B5EF4-FFF2-40B4-BE49-F238E27FC236}">
                <a16:creationId xmlns:a16="http://schemas.microsoft.com/office/drawing/2014/main" id="{EF9B3FB3-721D-4D81-B325-A752E199F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436" y="544283"/>
            <a:ext cx="4169680" cy="1150907"/>
          </a:xfrm>
        </p:spPr>
        <p:txBody>
          <a:bodyPr rtlCol="0">
            <a:normAutofit/>
          </a:bodyPr>
          <a:lstStyle/>
          <a:p>
            <a:pPr rtl="0"/>
            <a:r>
              <a:rPr lang="es-ES" sz="5400" dirty="0"/>
              <a:t>EJECUCION</a:t>
            </a:r>
            <a:endParaRPr lang="es-ES" sz="4400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4D3F8186-901E-46A5-BED3-5BCACCE5231E}"/>
              </a:ext>
            </a:extLst>
          </p:cNvPr>
          <p:cNvSpPr/>
          <p:nvPr/>
        </p:nvSpPr>
        <p:spPr>
          <a:xfrm>
            <a:off x="5995530" y="2663815"/>
            <a:ext cx="3994152" cy="1150907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9A2668A2-3E66-4AFC-AF0D-526EFE3270C0}"/>
              </a:ext>
            </a:extLst>
          </p:cNvPr>
          <p:cNvSpPr/>
          <p:nvPr/>
        </p:nvSpPr>
        <p:spPr>
          <a:xfrm>
            <a:off x="5995530" y="3926558"/>
            <a:ext cx="5048251" cy="1901372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7" name="Flecha: a la derecha 16">
            <a:extLst>
              <a:ext uri="{FF2B5EF4-FFF2-40B4-BE49-F238E27FC236}">
                <a16:creationId xmlns:a16="http://schemas.microsoft.com/office/drawing/2014/main" id="{4B9F7B64-F7A6-4AB4-9A82-4868FC04A78C}"/>
              </a:ext>
            </a:extLst>
          </p:cNvPr>
          <p:cNvSpPr/>
          <p:nvPr/>
        </p:nvSpPr>
        <p:spPr>
          <a:xfrm rot="10800000">
            <a:off x="3206296" y="2663815"/>
            <a:ext cx="2069191" cy="360470"/>
          </a:xfrm>
          <a:prstGeom prst="rightArrow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8" name="Flecha: a la derecha 17">
            <a:extLst>
              <a:ext uri="{FF2B5EF4-FFF2-40B4-BE49-F238E27FC236}">
                <a16:creationId xmlns:a16="http://schemas.microsoft.com/office/drawing/2014/main" id="{2A478E91-8E5C-44CE-84A9-D651108C75A3}"/>
              </a:ext>
            </a:extLst>
          </p:cNvPr>
          <p:cNvSpPr/>
          <p:nvPr/>
        </p:nvSpPr>
        <p:spPr>
          <a:xfrm rot="10800000">
            <a:off x="4205741" y="4457699"/>
            <a:ext cx="1246867" cy="366747"/>
          </a:xfrm>
          <a:prstGeom prst="rightArrow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9" name="Título 12">
            <a:extLst>
              <a:ext uri="{FF2B5EF4-FFF2-40B4-BE49-F238E27FC236}">
                <a16:creationId xmlns:a16="http://schemas.microsoft.com/office/drawing/2014/main" id="{2EE891D0-B844-4F0D-BC80-0C61D94BD64C}"/>
              </a:ext>
            </a:extLst>
          </p:cNvPr>
          <p:cNvSpPr txBox="1">
            <a:spLocks/>
          </p:cNvSpPr>
          <p:nvPr/>
        </p:nvSpPr>
        <p:spPr>
          <a:xfrm>
            <a:off x="143781" y="2153649"/>
            <a:ext cx="4246335" cy="11509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 cap="none" spc="0">
                <a:ln w="12700" cmpd="sng">
                  <a:noFill/>
                  <a:prstDash val="solid"/>
                </a:ln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2200" dirty="0"/>
              <a:t>Importa Librerías</a:t>
            </a:r>
          </a:p>
        </p:txBody>
      </p:sp>
    </p:spTree>
    <p:extLst>
      <p:ext uri="{BB962C8B-B14F-4D97-AF65-F5344CB8AC3E}">
        <p14:creationId xmlns:p14="http://schemas.microsoft.com/office/powerpoint/2010/main" val="3290065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382E518F-CBF8-43CE-A22A-C710429287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405" t="21463" r="18087" b="11382"/>
          <a:stretch/>
        </p:blipFill>
        <p:spPr>
          <a:xfrm>
            <a:off x="6095877" y="867356"/>
            <a:ext cx="5664323" cy="5481357"/>
          </a:xfrm>
          <a:prstGeom prst="rect">
            <a:avLst/>
          </a:prstGeom>
        </p:spPr>
      </p:pic>
      <p:sp>
        <p:nvSpPr>
          <p:cNvPr id="20" name="Título 12">
            <a:extLst>
              <a:ext uri="{FF2B5EF4-FFF2-40B4-BE49-F238E27FC236}">
                <a16:creationId xmlns:a16="http://schemas.microsoft.com/office/drawing/2014/main" id="{3C76A0A5-35E4-4A9E-9DD4-E68564234ED0}"/>
              </a:ext>
            </a:extLst>
          </p:cNvPr>
          <p:cNvSpPr txBox="1">
            <a:spLocks/>
          </p:cNvSpPr>
          <p:nvPr/>
        </p:nvSpPr>
        <p:spPr>
          <a:xfrm>
            <a:off x="129717" y="2847819"/>
            <a:ext cx="4764656" cy="21933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 cap="none" spc="0">
                <a:ln w="12700" cmpd="sng">
                  <a:noFill/>
                  <a:prstDash val="solid"/>
                </a:ln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Define el área de la figura y la imprime para su visualización 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Almacena el contorno encontrado en escala de grises 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Transforma el contorno a texto con la función image_to_string de pytesseract</a:t>
            </a:r>
          </a:p>
        </p:txBody>
      </p:sp>
      <p:sp>
        <p:nvSpPr>
          <p:cNvPr id="13" name="Título 12">
            <a:extLst>
              <a:ext uri="{FF2B5EF4-FFF2-40B4-BE49-F238E27FC236}">
                <a16:creationId xmlns:a16="http://schemas.microsoft.com/office/drawing/2014/main" id="{EF9B3FB3-721D-4D81-B325-A752E199F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436" y="544283"/>
            <a:ext cx="4169680" cy="1150907"/>
          </a:xfrm>
        </p:spPr>
        <p:txBody>
          <a:bodyPr rtlCol="0">
            <a:normAutofit/>
          </a:bodyPr>
          <a:lstStyle/>
          <a:p>
            <a:pPr rtl="0"/>
            <a:r>
              <a:rPr lang="es-ES" sz="5400" dirty="0"/>
              <a:t>EJECUCION</a:t>
            </a:r>
            <a:endParaRPr lang="es-ES" sz="4400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4D3F8186-901E-46A5-BED3-5BCACCE5231E}"/>
              </a:ext>
            </a:extLst>
          </p:cNvPr>
          <p:cNvSpPr/>
          <p:nvPr/>
        </p:nvSpPr>
        <p:spPr>
          <a:xfrm>
            <a:off x="5949828" y="990060"/>
            <a:ext cx="3994152" cy="1410258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9A2668A2-3E66-4AFC-AF0D-526EFE3270C0}"/>
              </a:ext>
            </a:extLst>
          </p:cNvPr>
          <p:cNvSpPr/>
          <p:nvPr/>
        </p:nvSpPr>
        <p:spPr>
          <a:xfrm>
            <a:off x="5949828" y="2657348"/>
            <a:ext cx="5048251" cy="1508252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7" name="Flecha: a la derecha 16">
            <a:extLst>
              <a:ext uri="{FF2B5EF4-FFF2-40B4-BE49-F238E27FC236}">
                <a16:creationId xmlns:a16="http://schemas.microsoft.com/office/drawing/2014/main" id="{4B9F7B64-F7A6-4AB4-9A82-4868FC04A78C}"/>
              </a:ext>
            </a:extLst>
          </p:cNvPr>
          <p:cNvSpPr/>
          <p:nvPr/>
        </p:nvSpPr>
        <p:spPr>
          <a:xfrm rot="10800000">
            <a:off x="4205739" y="1695190"/>
            <a:ext cx="1658029" cy="360470"/>
          </a:xfrm>
          <a:prstGeom prst="rightArrow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8" name="Flecha: a la derecha 17">
            <a:extLst>
              <a:ext uri="{FF2B5EF4-FFF2-40B4-BE49-F238E27FC236}">
                <a16:creationId xmlns:a16="http://schemas.microsoft.com/office/drawing/2014/main" id="{2A478E91-8E5C-44CE-84A9-D651108C75A3}"/>
              </a:ext>
            </a:extLst>
          </p:cNvPr>
          <p:cNvSpPr/>
          <p:nvPr/>
        </p:nvSpPr>
        <p:spPr>
          <a:xfrm rot="10800000">
            <a:off x="4787899" y="3619498"/>
            <a:ext cx="1002843" cy="325017"/>
          </a:xfrm>
          <a:prstGeom prst="rightArrow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9" name="Título 12">
            <a:extLst>
              <a:ext uri="{FF2B5EF4-FFF2-40B4-BE49-F238E27FC236}">
                <a16:creationId xmlns:a16="http://schemas.microsoft.com/office/drawing/2014/main" id="{2EE891D0-B844-4F0D-BC80-0C61D94BD64C}"/>
              </a:ext>
            </a:extLst>
          </p:cNvPr>
          <p:cNvSpPr txBox="1">
            <a:spLocks/>
          </p:cNvSpPr>
          <p:nvPr/>
        </p:nvSpPr>
        <p:spPr>
          <a:xfrm>
            <a:off x="162944" y="1374785"/>
            <a:ext cx="3956735" cy="14102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 cap="none" spc="0">
                <a:ln w="12700" cmpd="sng">
                  <a:noFill/>
                  <a:prstDash val="solid"/>
                </a:ln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Filtra los contornos incensarios y define el área sobre la que hará reconocimiento de caracteres 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1FDD7F3B-10E6-4874-8871-C947CA52D738}"/>
              </a:ext>
            </a:extLst>
          </p:cNvPr>
          <p:cNvSpPr/>
          <p:nvPr/>
        </p:nvSpPr>
        <p:spPr>
          <a:xfrm>
            <a:off x="5949828" y="4326410"/>
            <a:ext cx="5048251" cy="2022303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21" name="Flecha: a la derecha 20">
            <a:extLst>
              <a:ext uri="{FF2B5EF4-FFF2-40B4-BE49-F238E27FC236}">
                <a16:creationId xmlns:a16="http://schemas.microsoft.com/office/drawing/2014/main" id="{1FA78DBF-A05F-4D6D-B33E-588E97025920}"/>
              </a:ext>
            </a:extLst>
          </p:cNvPr>
          <p:cNvSpPr/>
          <p:nvPr/>
        </p:nvSpPr>
        <p:spPr>
          <a:xfrm rot="10800000">
            <a:off x="4787899" y="5362335"/>
            <a:ext cx="1002843" cy="325017"/>
          </a:xfrm>
          <a:prstGeom prst="rightArrow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22" name="Título 12">
            <a:extLst>
              <a:ext uri="{FF2B5EF4-FFF2-40B4-BE49-F238E27FC236}">
                <a16:creationId xmlns:a16="http://schemas.microsoft.com/office/drawing/2014/main" id="{2BA09408-A73D-4976-A462-3098CA74C5C2}"/>
              </a:ext>
            </a:extLst>
          </p:cNvPr>
          <p:cNvSpPr txBox="1">
            <a:spLocks/>
          </p:cNvSpPr>
          <p:nvPr/>
        </p:nvSpPr>
        <p:spPr>
          <a:xfrm>
            <a:off x="197073" y="4784677"/>
            <a:ext cx="4764656" cy="18727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 cap="none" spc="0">
                <a:ln w="12700" cmpd="sng">
                  <a:noFill/>
                  <a:prstDash val="solid"/>
                </a:ln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Visualiza en pantalla la imagen analizada con los contornos y el texto encontrado</a:t>
            </a:r>
          </a:p>
        </p:txBody>
      </p:sp>
    </p:spTree>
    <p:extLst>
      <p:ext uri="{BB962C8B-B14F-4D97-AF65-F5344CB8AC3E}">
        <p14:creationId xmlns:p14="http://schemas.microsoft.com/office/powerpoint/2010/main" val="1513976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2">
            <a:extLst>
              <a:ext uri="{FF2B5EF4-FFF2-40B4-BE49-F238E27FC236}">
                <a16:creationId xmlns:a16="http://schemas.microsoft.com/office/drawing/2014/main" id="{D8820634-B6A9-426D-B54C-A9EC7BE11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436" y="544283"/>
            <a:ext cx="4169680" cy="1150907"/>
          </a:xfrm>
        </p:spPr>
        <p:txBody>
          <a:bodyPr rtlCol="0">
            <a:normAutofit/>
          </a:bodyPr>
          <a:lstStyle/>
          <a:p>
            <a:pPr rtl="0"/>
            <a:r>
              <a:rPr lang="es-ES" sz="5400" dirty="0"/>
              <a:t>RESULTADOS</a:t>
            </a:r>
            <a:endParaRPr lang="es-ES" sz="44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FD5094A-6867-4761-9D5C-717F98A8E9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269" t="37401" r="31204" b="37402"/>
          <a:stretch/>
        </p:blipFill>
        <p:spPr>
          <a:xfrm>
            <a:off x="6753708" y="1745333"/>
            <a:ext cx="3748293" cy="15403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79FD3EA1-EE3E-4275-BD67-78336C5041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541" t="7017" r="18855"/>
          <a:stretch/>
        </p:blipFill>
        <p:spPr>
          <a:xfrm>
            <a:off x="837739" y="1917611"/>
            <a:ext cx="4169679" cy="39483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86160F9B-D971-447A-9AFD-439B506FFB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366" t="59749" r="23270" b="27263"/>
          <a:stretch/>
        </p:blipFill>
        <p:spPr>
          <a:xfrm>
            <a:off x="6753708" y="4520501"/>
            <a:ext cx="3748293" cy="17960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83410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03513" y="2610678"/>
            <a:ext cx="9210260" cy="1408042"/>
          </a:xfrm>
        </p:spPr>
        <p:txBody>
          <a:bodyPr rtlCol="0">
            <a:normAutofit/>
          </a:bodyPr>
          <a:lstStyle/>
          <a:p>
            <a:pPr rtl="0"/>
            <a:r>
              <a:rPr lang="es-ES" sz="8000" dirty="0"/>
              <a:t>SEGUNDO METODO</a:t>
            </a:r>
          </a:p>
        </p:txBody>
      </p:sp>
    </p:spTree>
    <p:extLst>
      <p:ext uri="{BB962C8B-B14F-4D97-AF65-F5344CB8AC3E}">
        <p14:creationId xmlns:p14="http://schemas.microsoft.com/office/powerpoint/2010/main" val="3290179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62DF841-B44E-42A8-BE5C-1FAFD28316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550" t="21454" r="18566" b="6335"/>
          <a:stretch/>
        </p:blipFill>
        <p:spPr>
          <a:xfrm>
            <a:off x="5602835" y="432644"/>
            <a:ext cx="6392092" cy="6213049"/>
          </a:xfrm>
          <a:prstGeom prst="rect">
            <a:avLst/>
          </a:prstGeom>
        </p:spPr>
      </p:pic>
      <p:sp>
        <p:nvSpPr>
          <p:cNvPr id="20" name="Título 12">
            <a:extLst>
              <a:ext uri="{FF2B5EF4-FFF2-40B4-BE49-F238E27FC236}">
                <a16:creationId xmlns:a16="http://schemas.microsoft.com/office/drawing/2014/main" id="{3C76A0A5-35E4-4A9E-9DD4-E68564234ED0}"/>
              </a:ext>
            </a:extLst>
          </p:cNvPr>
          <p:cNvSpPr txBox="1">
            <a:spLocks/>
          </p:cNvSpPr>
          <p:nvPr/>
        </p:nvSpPr>
        <p:spPr>
          <a:xfrm>
            <a:off x="196740" y="2688197"/>
            <a:ext cx="5663392" cy="16763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 cap="none" spc="0">
                <a:ln w="12700" cmpd="sng">
                  <a:noFill/>
                  <a:prstDash val="solid"/>
                </a:ln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Define vector para almacenar datos de la placa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Carga la imagen para ser analizada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Transforma la imagen a escala de grises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Realiza un suavizado de imagen</a:t>
            </a:r>
          </a:p>
        </p:txBody>
      </p:sp>
      <p:sp>
        <p:nvSpPr>
          <p:cNvPr id="13" name="Título 12">
            <a:extLst>
              <a:ext uri="{FF2B5EF4-FFF2-40B4-BE49-F238E27FC236}">
                <a16:creationId xmlns:a16="http://schemas.microsoft.com/office/drawing/2014/main" id="{EF9B3FB3-721D-4D81-B325-A752E199F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436" y="544283"/>
            <a:ext cx="4169680" cy="1150907"/>
          </a:xfrm>
        </p:spPr>
        <p:txBody>
          <a:bodyPr rtlCol="0">
            <a:normAutofit/>
          </a:bodyPr>
          <a:lstStyle/>
          <a:p>
            <a:pPr rtl="0"/>
            <a:r>
              <a:rPr lang="es-ES" sz="5400" dirty="0"/>
              <a:t>EJECUCION</a:t>
            </a:r>
            <a:endParaRPr lang="es-ES" sz="4400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4D3F8186-901E-46A5-BED3-5BCACCE5231E}"/>
              </a:ext>
            </a:extLst>
          </p:cNvPr>
          <p:cNvSpPr/>
          <p:nvPr/>
        </p:nvSpPr>
        <p:spPr>
          <a:xfrm>
            <a:off x="5948537" y="2055661"/>
            <a:ext cx="6046389" cy="1263172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9A2668A2-3E66-4AFC-AF0D-526EFE3270C0}"/>
              </a:ext>
            </a:extLst>
          </p:cNvPr>
          <p:cNvSpPr/>
          <p:nvPr/>
        </p:nvSpPr>
        <p:spPr>
          <a:xfrm>
            <a:off x="5980210" y="5039646"/>
            <a:ext cx="5562433" cy="1508252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7" name="Flecha: a la derecha 16">
            <a:extLst>
              <a:ext uri="{FF2B5EF4-FFF2-40B4-BE49-F238E27FC236}">
                <a16:creationId xmlns:a16="http://schemas.microsoft.com/office/drawing/2014/main" id="{4B9F7B64-F7A6-4AB4-9A82-4868FC04A78C}"/>
              </a:ext>
            </a:extLst>
          </p:cNvPr>
          <p:cNvSpPr/>
          <p:nvPr/>
        </p:nvSpPr>
        <p:spPr>
          <a:xfrm rot="10800000">
            <a:off x="3631094" y="1982466"/>
            <a:ext cx="2091299" cy="310160"/>
          </a:xfrm>
          <a:prstGeom prst="rightArrow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8" name="Flecha: a la derecha 17">
            <a:extLst>
              <a:ext uri="{FF2B5EF4-FFF2-40B4-BE49-F238E27FC236}">
                <a16:creationId xmlns:a16="http://schemas.microsoft.com/office/drawing/2014/main" id="{2A478E91-8E5C-44CE-84A9-D651108C75A3}"/>
              </a:ext>
            </a:extLst>
          </p:cNvPr>
          <p:cNvSpPr/>
          <p:nvPr/>
        </p:nvSpPr>
        <p:spPr>
          <a:xfrm rot="10800000">
            <a:off x="5072092" y="3471225"/>
            <a:ext cx="603517" cy="325017"/>
          </a:xfrm>
          <a:prstGeom prst="rightArrow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9" name="Título 12">
            <a:extLst>
              <a:ext uri="{FF2B5EF4-FFF2-40B4-BE49-F238E27FC236}">
                <a16:creationId xmlns:a16="http://schemas.microsoft.com/office/drawing/2014/main" id="{2EE891D0-B844-4F0D-BC80-0C61D94BD64C}"/>
              </a:ext>
            </a:extLst>
          </p:cNvPr>
          <p:cNvSpPr txBox="1">
            <a:spLocks/>
          </p:cNvSpPr>
          <p:nvPr/>
        </p:nvSpPr>
        <p:spPr>
          <a:xfrm>
            <a:off x="162944" y="1374785"/>
            <a:ext cx="3956735" cy="14102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 cap="none" spc="0">
                <a:ln w="12700" cmpd="sng">
                  <a:noFill/>
                  <a:prstDash val="solid"/>
                </a:ln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2000" dirty="0"/>
              <a:t>Importa Librerías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1FDD7F3B-10E6-4874-8871-C947CA52D738}"/>
              </a:ext>
            </a:extLst>
          </p:cNvPr>
          <p:cNvSpPr/>
          <p:nvPr/>
        </p:nvSpPr>
        <p:spPr>
          <a:xfrm>
            <a:off x="5980210" y="3429001"/>
            <a:ext cx="3855940" cy="1512850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21" name="Flecha: a la derecha 20">
            <a:extLst>
              <a:ext uri="{FF2B5EF4-FFF2-40B4-BE49-F238E27FC236}">
                <a16:creationId xmlns:a16="http://schemas.microsoft.com/office/drawing/2014/main" id="{1FA78DBF-A05F-4D6D-B33E-588E97025920}"/>
              </a:ext>
            </a:extLst>
          </p:cNvPr>
          <p:cNvSpPr/>
          <p:nvPr/>
        </p:nvSpPr>
        <p:spPr>
          <a:xfrm rot="10800000">
            <a:off x="4703935" y="5342623"/>
            <a:ext cx="1002843" cy="325017"/>
          </a:xfrm>
          <a:prstGeom prst="rightArrow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22" name="Título 12">
            <a:extLst>
              <a:ext uri="{FF2B5EF4-FFF2-40B4-BE49-F238E27FC236}">
                <a16:creationId xmlns:a16="http://schemas.microsoft.com/office/drawing/2014/main" id="{2BA09408-A73D-4976-A462-3098CA74C5C2}"/>
              </a:ext>
            </a:extLst>
          </p:cNvPr>
          <p:cNvSpPr txBox="1">
            <a:spLocks/>
          </p:cNvSpPr>
          <p:nvPr/>
        </p:nvSpPr>
        <p:spPr>
          <a:xfrm>
            <a:off x="96601" y="4441006"/>
            <a:ext cx="5053950" cy="18727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 cap="none" spc="0">
                <a:ln w="12700" cmpd="sng">
                  <a:noFill/>
                  <a:prstDash val="solid"/>
                </a:ln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Implementa el </a:t>
            </a:r>
            <a:r>
              <a:rPr lang="es-ES" sz="2000" dirty="0" err="1"/>
              <a:t>algorito</a:t>
            </a:r>
            <a:r>
              <a:rPr lang="es-ES" sz="2000" dirty="0"/>
              <a:t> de detección de borde la librería </a:t>
            </a:r>
            <a:r>
              <a:rPr lang="es-ES" sz="2000" dirty="0" err="1"/>
              <a:t>OpenCV</a:t>
            </a:r>
            <a:endParaRPr lang="es-ES" sz="2000" dirty="0"/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Resalta los bordes para una mejor identificación</a:t>
            </a: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Realiza una detección de contornos profunda con </a:t>
            </a:r>
            <a:r>
              <a:rPr lang="es-ES" sz="2000" dirty="0" err="1"/>
              <a:t>findcontours</a:t>
            </a:r>
            <a:r>
              <a:rPr lang="es-ES" sz="2000" dirty="0"/>
              <a:t> de </a:t>
            </a:r>
            <a:r>
              <a:rPr lang="es-ES" sz="2000" dirty="0" err="1"/>
              <a:t>OpenCV</a:t>
            </a: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3937857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n 22">
            <a:extLst>
              <a:ext uri="{FF2B5EF4-FFF2-40B4-BE49-F238E27FC236}">
                <a16:creationId xmlns:a16="http://schemas.microsoft.com/office/drawing/2014/main" id="{CEC7C74D-4601-4A25-8808-54C4C242FF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413" t="22406" r="19897" b="6132"/>
          <a:stretch/>
        </p:blipFill>
        <p:spPr>
          <a:xfrm>
            <a:off x="5913829" y="275125"/>
            <a:ext cx="5835839" cy="6272773"/>
          </a:xfrm>
          <a:prstGeom prst="rect">
            <a:avLst/>
          </a:prstGeom>
        </p:spPr>
      </p:pic>
      <p:sp>
        <p:nvSpPr>
          <p:cNvPr id="20" name="Título 12">
            <a:extLst>
              <a:ext uri="{FF2B5EF4-FFF2-40B4-BE49-F238E27FC236}">
                <a16:creationId xmlns:a16="http://schemas.microsoft.com/office/drawing/2014/main" id="{3C76A0A5-35E4-4A9E-9DD4-E68564234ED0}"/>
              </a:ext>
            </a:extLst>
          </p:cNvPr>
          <p:cNvSpPr txBox="1">
            <a:spLocks/>
          </p:cNvSpPr>
          <p:nvPr/>
        </p:nvSpPr>
        <p:spPr>
          <a:xfrm>
            <a:off x="146436" y="2203724"/>
            <a:ext cx="4631884" cy="16763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 cap="none" spc="0">
                <a:ln w="12700" cmpd="sng">
                  <a:noFill/>
                  <a:prstDash val="solid"/>
                </a:ln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Si el área es similar a la de una placa imprime el área y guarda los valores en el vector placa</a:t>
            </a:r>
          </a:p>
        </p:txBody>
      </p:sp>
      <p:sp>
        <p:nvSpPr>
          <p:cNvPr id="13" name="Título 12">
            <a:extLst>
              <a:ext uri="{FF2B5EF4-FFF2-40B4-BE49-F238E27FC236}">
                <a16:creationId xmlns:a16="http://schemas.microsoft.com/office/drawing/2014/main" id="{EF9B3FB3-721D-4D81-B325-A752E199F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436" y="544283"/>
            <a:ext cx="4169680" cy="1150907"/>
          </a:xfrm>
        </p:spPr>
        <p:txBody>
          <a:bodyPr rtlCol="0">
            <a:normAutofit/>
          </a:bodyPr>
          <a:lstStyle/>
          <a:p>
            <a:pPr rtl="0"/>
            <a:r>
              <a:rPr lang="es-ES" sz="5400" dirty="0"/>
              <a:t>EJECUCION</a:t>
            </a:r>
            <a:endParaRPr lang="es-ES" sz="4400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4D3F8186-901E-46A5-BED3-5BCACCE5231E}"/>
              </a:ext>
            </a:extLst>
          </p:cNvPr>
          <p:cNvSpPr/>
          <p:nvPr/>
        </p:nvSpPr>
        <p:spPr>
          <a:xfrm>
            <a:off x="5980211" y="322676"/>
            <a:ext cx="4356486" cy="1569623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9A2668A2-3E66-4AFC-AF0D-526EFE3270C0}"/>
              </a:ext>
            </a:extLst>
          </p:cNvPr>
          <p:cNvSpPr/>
          <p:nvPr/>
        </p:nvSpPr>
        <p:spPr>
          <a:xfrm>
            <a:off x="5980211" y="4508501"/>
            <a:ext cx="5322790" cy="1962149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7" name="Flecha: a la derecha 16">
            <a:extLst>
              <a:ext uri="{FF2B5EF4-FFF2-40B4-BE49-F238E27FC236}">
                <a16:creationId xmlns:a16="http://schemas.microsoft.com/office/drawing/2014/main" id="{4B9F7B64-F7A6-4AB4-9A82-4868FC04A78C}"/>
              </a:ext>
            </a:extLst>
          </p:cNvPr>
          <p:cNvSpPr/>
          <p:nvPr/>
        </p:nvSpPr>
        <p:spPr>
          <a:xfrm rot="10800000">
            <a:off x="4597167" y="1372514"/>
            <a:ext cx="1156198" cy="519785"/>
          </a:xfrm>
          <a:prstGeom prst="rightArrow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8" name="Flecha: a la derecha 17">
            <a:extLst>
              <a:ext uri="{FF2B5EF4-FFF2-40B4-BE49-F238E27FC236}">
                <a16:creationId xmlns:a16="http://schemas.microsoft.com/office/drawing/2014/main" id="{2A478E91-8E5C-44CE-84A9-D651108C75A3}"/>
              </a:ext>
            </a:extLst>
          </p:cNvPr>
          <p:cNvSpPr/>
          <p:nvPr/>
        </p:nvSpPr>
        <p:spPr>
          <a:xfrm rot="10800000">
            <a:off x="4874665" y="2922416"/>
            <a:ext cx="830908" cy="519787"/>
          </a:xfrm>
          <a:prstGeom prst="rightArrow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9" name="Título 12">
            <a:extLst>
              <a:ext uri="{FF2B5EF4-FFF2-40B4-BE49-F238E27FC236}">
                <a16:creationId xmlns:a16="http://schemas.microsoft.com/office/drawing/2014/main" id="{2EE891D0-B844-4F0D-BC80-0C61D94BD64C}"/>
              </a:ext>
            </a:extLst>
          </p:cNvPr>
          <p:cNvSpPr txBox="1">
            <a:spLocks/>
          </p:cNvSpPr>
          <p:nvPr/>
        </p:nvSpPr>
        <p:spPr>
          <a:xfrm>
            <a:off x="146436" y="1353548"/>
            <a:ext cx="4370499" cy="10898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 cap="none" spc="0">
                <a:ln w="12700" cmpd="sng">
                  <a:noFill/>
                  <a:prstDash val="solid"/>
                </a:ln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Dibuja los contornos encontrados </a:t>
            </a: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Establece el área del contorno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1FDD7F3B-10E6-4874-8871-C947CA52D738}"/>
              </a:ext>
            </a:extLst>
          </p:cNvPr>
          <p:cNvSpPr/>
          <p:nvPr/>
        </p:nvSpPr>
        <p:spPr>
          <a:xfrm>
            <a:off x="5980210" y="2023434"/>
            <a:ext cx="5525990" cy="2417572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22" name="Título 12">
            <a:extLst>
              <a:ext uri="{FF2B5EF4-FFF2-40B4-BE49-F238E27FC236}">
                <a16:creationId xmlns:a16="http://schemas.microsoft.com/office/drawing/2014/main" id="{2BA09408-A73D-4976-A462-3098CA74C5C2}"/>
              </a:ext>
            </a:extLst>
          </p:cNvPr>
          <p:cNvSpPr txBox="1">
            <a:spLocks/>
          </p:cNvSpPr>
          <p:nvPr/>
        </p:nvSpPr>
        <p:spPr>
          <a:xfrm>
            <a:off x="96601" y="3896145"/>
            <a:ext cx="5817228" cy="24175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b="1" kern="1200" cap="none" spc="0">
                <a:ln w="12700" cmpd="sng">
                  <a:noFill/>
                  <a:prstDash val="solid"/>
                </a:ln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A partir de área encontrada hace el reconocimiento de texto con función image_to_string de pytesseract </a:t>
            </a: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Imprime el texto encontrado </a:t>
            </a: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Imprime la imagen del contorno del área de placa</a:t>
            </a: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Crea un imagen con la imagen con los valores encontrados impresos en ella </a:t>
            </a:r>
          </a:p>
        </p:txBody>
      </p:sp>
      <p:sp>
        <p:nvSpPr>
          <p:cNvPr id="24" name="Flecha: a la derecha 23">
            <a:extLst>
              <a:ext uri="{FF2B5EF4-FFF2-40B4-BE49-F238E27FC236}">
                <a16:creationId xmlns:a16="http://schemas.microsoft.com/office/drawing/2014/main" id="{AF1D74F8-2445-4312-ACAC-C11881A1D86C}"/>
              </a:ext>
            </a:extLst>
          </p:cNvPr>
          <p:cNvSpPr/>
          <p:nvPr/>
        </p:nvSpPr>
        <p:spPr>
          <a:xfrm rot="10800000">
            <a:off x="4778320" y="4671802"/>
            <a:ext cx="934744" cy="476824"/>
          </a:xfrm>
          <a:prstGeom prst="rightArrow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242917134"/>
      </p:ext>
    </p:extLst>
  </p:cSld>
  <p:clrMapOvr>
    <a:masterClrMapping/>
  </p:clrMapOvr>
</p:sld>
</file>

<file path=ppt/theme/theme1.xml><?xml version="1.0" encoding="utf-8"?>
<a:theme xmlns:a="http://schemas.openxmlformats.org/drawingml/2006/main" name="Plantilla de diseño de lexicón vertical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 dirty="0"/>
        </a:defPPr>
      </a:lstStyle>
      <a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  <a:ln>
          <a:solidFill>
            <a:schemeClr val="tx2"/>
          </a:solidFill>
        </a:ln>
      </a:spPr>
      <a:bodyPr wrap="none" rtlCol="0">
        <a:sp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3247159_TF03460611.potx" id="{838D6409-B5BA-40D4-8E3B-52F822F4023F}" vid="{C0ACC690-7D25-4299-BB73-68C1D574114E}"/>
    </a:ext>
  </a:extLst>
</a:theme>
</file>

<file path=ppt/theme/theme2.xml><?xml version="1.0" encoding="utf-8"?>
<a:theme xmlns:a="http://schemas.openxmlformats.org/drawingml/2006/main" name="Tema de Office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A1BD8E5-A18E-435C-B431-90A6B59F4B6F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40262f94-9f35-4ac3-9a90-690165a166b7"/>
    <ds:schemaRef ds:uri="a4f35948-e619-41b3-aa29-22878b09cfd2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5EEE0F9-7BC9-4998-8617-7CC115AD97E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BEBB951-DE64-4CB8-9E1C-184A357AD7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Diapositivas con diseño de léxico vertical</Template>
  <TotalTime>154</TotalTime>
  <Words>261</Words>
  <Application>Microsoft Office PowerPoint</Application>
  <PresentationFormat>Panorámica</PresentationFormat>
  <Paragraphs>49</Paragraphs>
  <Slides>10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Calibri</vt:lpstr>
      <vt:lpstr>Wingdings</vt:lpstr>
      <vt:lpstr>Plantilla de diseño de lexicón vertical</vt:lpstr>
      <vt:lpstr>ANALISIS RECONOCIMIENTO DE PLACAS</vt:lpstr>
      <vt:lpstr>LIBRERÍAS</vt:lpstr>
      <vt:lpstr>INSTALACION DE LIBRERÍAS</vt:lpstr>
      <vt:lpstr>EJECUCION</vt:lpstr>
      <vt:lpstr>EJECUCION</vt:lpstr>
      <vt:lpstr>RESULTADOS</vt:lpstr>
      <vt:lpstr>SEGUNDO METODO</vt:lpstr>
      <vt:lpstr>EJECUCION</vt:lpstr>
      <vt:lpstr>EJECUCION</vt:lpstr>
      <vt:lpstr>RESULTADOS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ANALISIS RECONOCIMIENTO DE PLACAS</dc:title>
  <dc:creator>Edison Andres Montes</dc:creator>
  <cp:lastModifiedBy>Edison Andres Montes</cp:lastModifiedBy>
  <cp:revision>10</cp:revision>
  <dcterms:created xsi:type="dcterms:W3CDTF">2020-12-10T20:38:56Z</dcterms:created>
  <dcterms:modified xsi:type="dcterms:W3CDTF">2020-12-10T23:13:26Z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74067900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